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4" r:id="rId3"/>
    <p:sldId id="289" r:id="rId4"/>
    <p:sldId id="266" r:id="rId5"/>
    <p:sldId id="263" r:id="rId6"/>
    <p:sldId id="300" r:id="rId7"/>
    <p:sldId id="287" r:id="rId8"/>
    <p:sldId id="265" r:id="rId9"/>
    <p:sldId id="267" r:id="rId10"/>
    <p:sldId id="303" r:id="rId11"/>
    <p:sldId id="268" r:id="rId12"/>
    <p:sldId id="262" r:id="rId13"/>
    <p:sldId id="296" r:id="rId14"/>
    <p:sldId id="301" r:id="rId15"/>
    <p:sldId id="275" r:id="rId16"/>
    <p:sldId id="29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sch" initials="H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C7D"/>
    <a:srgbClr val="4F81BD"/>
    <a:srgbClr val="376092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201" autoAdjust="0"/>
  </p:normalViewPr>
  <p:slideViewPr>
    <p:cSldViewPr showGuides="1">
      <p:cViewPr varScale="1">
        <p:scale>
          <a:sx n="124" d="100"/>
          <a:sy n="124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VT-FS\3_Allgemein\3200_Studenten\Bachnik\Bachelorarbeit_Felix%20Bachnik\Versuchsauswertung\Zusammenfassung%20Versuche_Bachnikbis%2015.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en-US" sz="2000" b="1" dirty="0"/>
              <a:t>Methane production rate at different</a:t>
            </a:r>
            <a:r>
              <a:rPr lang="en-US" sz="2000" b="1" baseline="0" dirty="0"/>
              <a:t> pressures</a:t>
            </a:r>
            <a:endParaRPr lang="en-US" sz="20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978915555293542"/>
          <c:y val="0.1115815274645411"/>
          <c:w val="0.83198856671404464"/>
          <c:h val="0.75955612207731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'[Zusammenfassung Versuche_Bachnikbis 15.5.xlsx]Gaskonzentrationen'!$B$105</c:f>
              <c:strCache>
                <c:ptCount val="1"/>
                <c:pt idx="0">
                  <c:v>1700 mbar (a)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'[Zusammenfassung Versuche_Bachnikbis 15.5.xlsx]Gaskonzentrationen'!$N$116</c:f>
              <c:numCache>
                <c:formatCode>0.00</c:formatCode>
                <c:ptCount val="1"/>
                <c:pt idx="0">
                  <c:v>2.0134869116096969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43-48B6-94DC-54F13114C444}"/>
            </c:ext>
          </c:extLst>
        </c:ser>
        <c:ser>
          <c:idx val="1"/>
          <c:order val="1"/>
          <c:tx>
            <c:strRef>
              <c:f>'[Zusammenfassung Versuche_Bachnikbis 15.5.xlsx]Gaskonzentrationen'!$B$117</c:f>
              <c:strCache>
                <c:ptCount val="1"/>
                <c:pt idx="0">
                  <c:v>2200 mbar (a)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'[Zusammenfassung Versuche_Bachnikbis 15.5.xlsx]Gaskonzentrationen'!$N$122</c:f>
              <c:numCache>
                <c:formatCode>0.00</c:formatCode>
                <c:ptCount val="1"/>
                <c:pt idx="0">
                  <c:v>2.5959524487276018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3-48B6-94DC-54F13114C444}"/>
            </c:ext>
          </c:extLst>
        </c:ser>
        <c:ser>
          <c:idx val="2"/>
          <c:order val="2"/>
          <c:tx>
            <c:strRef>
              <c:f>'[Zusammenfassung Versuche_Bachnikbis 15.5.xlsx]Gaskonzentrationen'!$B$123</c:f>
              <c:strCache>
                <c:ptCount val="1"/>
                <c:pt idx="0">
                  <c:v>2550 mbar 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'[Zusammenfassung Versuche_Bachnikbis 15.5.xlsx]Gaskonzentrationen'!$N$131</c:f>
              <c:numCache>
                <c:formatCode>0.00</c:formatCode>
                <c:ptCount val="1"/>
                <c:pt idx="0">
                  <c:v>2.8192732419816289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3-48B6-94DC-54F13114C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12608"/>
        <c:axId val="105030784"/>
      </c:barChart>
      <c:catAx>
        <c:axId val="105012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030784"/>
        <c:crosses val="autoZero"/>
        <c:auto val="1"/>
        <c:lblAlgn val="ctr"/>
        <c:lblOffset val="100"/>
        <c:noMultiLvlLbl val="0"/>
      </c:catAx>
      <c:valAx>
        <c:axId val="1050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/>
                  <a:t>MBR [l/l*d]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0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aseline="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529D5-AAF2-4DAD-AADA-A2FE64EFDC17}" type="datetimeFigureOut">
              <a:rPr lang="de-DE" smtClean="0"/>
              <a:t>27.06.2018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061B5-C31E-4D37-A831-BDD74C8EE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76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fehlen</a:t>
            </a:r>
            <a:r>
              <a:rPr lang="de-DE" baseline="0" dirty="0" smtClean="0"/>
              <a:t> die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!</a:t>
            </a:r>
            <a:br>
              <a:rPr lang="de-DE" baseline="0" dirty="0" smtClean="0"/>
            </a:br>
            <a:r>
              <a:rPr lang="de-DE" baseline="0" dirty="0" smtClean="0"/>
              <a:t>Ein Bild vom Flüssigkeitsverteiler,</a:t>
            </a:r>
          </a:p>
          <a:p>
            <a:r>
              <a:rPr lang="de-DE" baseline="0" dirty="0" smtClean="0"/>
              <a:t>Projektpartner später</a:t>
            </a:r>
          </a:p>
          <a:p>
            <a:r>
              <a:rPr lang="de-DE" baseline="0" dirty="0" err="1" smtClean="0"/>
              <a:t>Bidl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trickles</a:t>
            </a:r>
            <a:r>
              <a:rPr lang="de-DE" baseline="0" dirty="0" smtClean="0"/>
              <a:t> (Julian nix)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40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8:29/8:40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2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8:40/10:20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248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10:20/11.00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2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20/40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34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00:40/1:40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0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1:40/2:10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66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2:10/3:50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97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3:50/4:50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2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Counterflow</a:t>
            </a:r>
            <a:endParaRPr lang="en-US" dirty="0"/>
          </a:p>
          <a:p>
            <a:r>
              <a:rPr lang="en-US" dirty="0"/>
              <a:t>4:50/6:30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39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6:45/8:00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37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8.00/8:20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89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8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57481"/>
            <a:ext cx="111561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</a:rPr>
              <a:t>Motivation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1622446"/>
            <a:ext cx="111561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300" dirty="0">
                <a:solidFill>
                  <a:prstClr val="white"/>
                </a:solidFill>
              </a:rPr>
              <a:t>State-</a:t>
            </a:r>
            <a:r>
              <a:rPr lang="de-DE" sz="1300" dirty="0" err="1">
                <a:solidFill>
                  <a:prstClr val="white"/>
                </a:solidFill>
              </a:rPr>
              <a:t>of</a:t>
            </a:r>
            <a:r>
              <a:rPr lang="de-DE" sz="1300" dirty="0">
                <a:solidFill>
                  <a:prstClr val="white"/>
                </a:solidFill>
              </a:rPr>
              <a:t>-</a:t>
            </a:r>
            <a:r>
              <a:rPr lang="de-DE" sz="1300" dirty="0" err="1">
                <a:solidFill>
                  <a:prstClr val="white"/>
                </a:solidFill>
              </a:rPr>
              <a:t>the</a:t>
            </a:r>
            <a:r>
              <a:rPr lang="de-DE" sz="1300" dirty="0">
                <a:solidFill>
                  <a:prstClr val="white"/>
                </a:solidFill>
              </a:rPr>
              <a:t>-art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0" y="1978134"/>
            <a:ext cx="111561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300" dirty="0" err="1">
                <a:solidFill>
                  <a:prstClr val="white"/>
                </a:solidFill>
              </a:rPr>
              <a:t>Challenges</a:t>
            </a:r>
            <a:endParaRPr lang="de-DE" sz="1300" dirty="0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0" y="2333897"/>
            <a:ext cx="111561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white"/>
                </a:solidFill>
              </a:rPr>
              <a:t>other</a:t>
            </a: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0" y="2692242"/>
            <a:ext cx="111561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white"/>
                </a:solidFill>
              </a:rPr>
              <a:t>Conclusion</a:t>
            </a: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48816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rgbClr val="4F81BD">
                    <a:lumMod val="75000"/>
                  </a:srgbClr>
                </a:solidFill>
              </a:rPr>
              <a:t>Folie</a:t>
            </a:r>
            <a:r>
              <a:rPr lang="de-DE" dirty="0">
                <a:solidFill>
                  <a:srgbClr val="4F81BD">
                    <a:lumMod val="75000"/>
                  </a:srgbClr>
                </a:solidFill>
              </a:rPr>
              <a:t> </a:t>
            </a:r>
            <a:fld id="{1E760D4F-8505-4354-B8A4-587A82298ACC}" type="slidenum">
              <a:rPr lang="de-DE" sz="1200" smtClean="0">
                <a:solidFill>
                  <a:srgbClr val="4F81BD">
                    <a:lumMod val="75000"/>
                  </a:srgbClr>
                </a:solidFill>
              </a:rPr>
              <a:pPr/>
              <a:t>‹Nr.›</a:t>
            </a:fld>
            <a:endParaRPr lang="de-DE" sz="12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 txBox="1">
            <a:spLocks/>
          </p:cNvSpPr>
          <p:nvPr userDrawn="1"/>
        </p:nvSpPr>
        <p:spPr>
          <a:xfrm>
            <a:off x="48816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rgbClr val="4F81BD">
                    <a:lumMod val="75000"/>
                  </a:srgbClr>
                </a:solidFill>
              </a:rPr>
              <a:t>Folie</a:t>
            </a:r>
            <a:r>
              <a:rPr lang="de-DE" dirty="0">
                <a:solidFill>
                  <a:srgbClr val="4F81BD">
                    <a:lumMod val="75000"/>
                  </a:srgbClr>
                </a:solidFill>
              </a:rPr>
              <a:t> </a:t>
            </a:r>
            <a:fld id="{1E760D4F-8505-4354-B8A4-587A82298ACC}" type="slidenum">
              <a:rPr lang="de-DE" sz="1200" smtClean="0">
                <a:solidFill>
                  <a:srgbClr val="4F81BD">
                    <a:lumMod val="75000"/>
                  </a:srgbClr>
                </a:solidFill>
              </a:rPr>
              <a:pPr/>
              <a:t>‹Nr.›</a:t>
            </a:fld>
            <a:endParaRPr lang="de-DE" sz="12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5" y="1951991"/>
            <a:ext cx="4032449" cy="1470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lang="de-DE"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ct val="20000"/>
              </a:spcBef>
              <a:buFont typeface="Arial" pitchFamily="34" charset="0"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19303" y="3717032"/>
            <a:ext cx="3829161" cy="1752600"/>
          </a:xfrm>
        </p:spPr>
        <p:txBody>
          <a:bodyPr/>
          <a:lstStyle>
            <a:lvl1pPr algn="r">
              <a:defRPr lang="de-DE" sz="1800" dirty="0"/>
            </a:lvl1pPr>
          </a:lstStyle>
          <a:p>
            <a:pPr lvl="0" algn="r">
              <a:spcBef>
                <a:spcPts val="0"/>
              </a:spcBef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753398" y="1268760"/>
            <a:ext cx="3995065" cy="276999"/>
          </a:xfrm>
          <a:noFill/>
        </p:spPr>
        <p:txBody>
          <a:bodyPr wrap="square" rtlCol="0">
            <a:spAutoFit/>
          </a:bodyPr>
          <a:lstStyle>
            <a:lvl1pPr algn="r">
              <a:defRPr lang="de-DE" sz="1200" u="sng" dirty="0" smtClean="0">
                <a:latin typeface="+mn-lt"/>
                <a:ea typeface="+mj-ea"/>
                <a:cs typeface="+mj-cs"/>
              </a:defRPr>
            </a:lvl1pPr>
          </a:lstStyle>
          <a:p>
            <a:pPr lvl="0" algn="r"/>
            <a:r>
              <a:rPr lang="de-DE" dirty="0"/>
              <a:t>Tagung</a:t>
            </a:r>
          </a:p>
        </p:txBody>
      </p:sp>
    </p:spTree>
    <p:extLst>
      <p:ext uri="{BB962C8B-B14F-4D97-AF65-F5344CB8AC3E}">
        <p14:creationId xmlns:p14="http://schemas.microsoft.com/office/powerpoint/2010/main" val="39617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7354386" y="6627168"/>
            <a:ext cx="17896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dirty="0">
                <a:solidFill>
                  <a:srgbClr val="4F81BD">
                    <a:lumMod val="75000"/>
                  </a:srgbClr>
                </a:solidFill>
              </a:rPr>
              <a:t>www.evt.tf.fau.eu</a:t>
            </a:r>
          </a:p>
        </p:txBody>
      </p:sp>
      <p:sp>
        <p:nvSpPr>
          <p:cNvPr id="57" name="Textplatzhalter 2"/>
          <p:cNvSpPr>
            <a:spLocks noGrp="1"/>
          </p:cNvSpPr>
          <p:nvPr>
            <p:ph type="body" idx="1"/>
          </p:nvPr>
        </p:nvSpPr>
        <p:spPr>
          <a:xfrm>
            <a:off x="420502" y="18861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Überschriften, 24 </a:t>
            </a:r>
            <a:r>
              <a:rPr lang="de-DE" dirty="0" err="1"/>
              <a:t>pt</a:t>
            </a:r>
            <a:r>
              <a:rPr lang="de-DE" dirty="0"/>
              <a:t>, blau</a:t>
            </a:r>
          </a:p>
          <a:p>
            <a:pPr lvl="1"/>
            <a:r>
              <a:rPr lang="de-DE" dirty="0"/>
              <a:t>Normale Stichpunkte, 20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Möglichst nicht mehr verwenden</a:t>
            </a:r>
          </a:p>
          <a:p>
            <a:pPr lvl="4"/>
            <a:r>
              <a:rPr lang="de-DE" dirty="0"/>
              <a:t>Kleingedrucktes (z.B. Quellenangaben etc.)</a:t>
            </a:r>
          </a:p>
        </p:txBody>
      </p:sp>
      <p:sp>
        <p:nvSpPr>
          <p:cNvPr id="58" name="Rechteck 57"/>
          <p:cNvSpPr/>
          <p:nvPr/>
        </p:nvSpPr>
        <p:spPr>
          <a:xfrm>
            <a:off x="0" y="6636348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rgbClr val="4F81BD">
                    <a:lumMod val="75000"/>
                  </a:srgbClr>
                </a:solidFill>
              </a:rPr>
              <a:t>Department </a:t>
            </a:r>
            <a:r>
              <a:rPr lang="de-DE" sz="900" dirty="0" err="1">
                <a:solidFill>
                  <a:srgbClr val="4F81BD">
                    <a:lumMod val="75000"/>
                  </a:srgbClr>
                </a:solidFill>
              </a:rPr>
              <a:t>of</a:t>
            </a:r>
            <a:r>
              <a:rPr lang="de-DE" sz="900" dirty="0">
                <a:solidFill>
                  <a:srgbClr val="4F81BD">
                    <a:lumMod val="75000"/>
                  </a:srgbClr>
                </a:solidFill>
              </a:rPr>
              <a:t> Chemical </a:t>
            </a:r>
            <a:r>
              <a:rPr lang="de-DE" sz="900" dirty="0" err="1">
                <a:solidFill>
                  <a:srgbClr val="4F81BD">
                    <a:lumMod val="75000"/>
                  </a:srgbClr>
                </a:solidFill>
              </a:rPr>
              <a:t>and</a:t>
            </a:r>
            <a:r>
              <a:rPr lang="de-DE" sz="900" dirty="0">
                <a:solidFill>
                  <a:srgbClr val="4F81BD">
                    <a:lumMod val="75000"/>
                  </a:srgbClr>
                </a:solidFill>
              </a:rPr>
              <a:t> Bioengineering (CBI)   </a:t>
            </a:r>
            <a:r>
              <a:rPr lang="de-DE" sz="900" dirty="0">
                <a:solidFill>
                  <a:srgbClr val="4F81BD">
                    <a:lumMod val="75000"/>
                  </a:srgbClr>
                </a:solidFill>
                <a:sym typeface="Symbol"/>
              </a:rPr>
              <a:t>  </a:t>
            </a:r>
            <a:r>
              <a:rPr lang="de-DE" sz="9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Chair of Energy Process Engineering</a:t>
            </a:r>
            <a:r>
              <a:rPr lang="de-DE" sz="900" dirty="0">
                <a:solidFill>
                  <a:srgbClr val="4F81BD">
                    <a:lumMod val="75000"/>
                  </a:srgbClr>
                </a:solidFill>
                <a:sym typeface="Symbol"/>
              </a:rPr>
              <a:t> </a:t>
            </a:r>
            <a:r>
              <a:rPr lang="de-DE" sz="900" dirty="0">
                <a:solidFill>
                  <a:srgbClr val="4F81BD">
                    <a:lumMod val="75000"/>
                  </a:srgbClr>
                </a:solidFill>
              </a:rPr>
              <a:t>Prof. Dr.-Ing. Jürgen Karl</a:t>
            </a: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3" y="2341217"/>
            <a:ext cx="292417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03" y="0"/>
            <a:ext cx="2243397" cy="764704"/>
          </a:xfrm>
          <a:prstGeom prst="rect">
            <a:avLst/>
          </a:prstGeom>
        </p:spPr>
      </p:pic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05067" y="51920"/>
            <a:ext cx="4810614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0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EUBCE -  Biological </a:t>
            </a:r>
            <a:r>
              <a:rPr lang="en-US" sz="105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Methanation</a:t>
            </a:r>
            <a:r>
              <a:rPr lang="en-US" sz="10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Trickle-Bed Reactor - Weidlich </a:t>
            </a: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flipV="1">
            <a:off x="175476" y="289520"/>
            <a:ext cx="3597585" cy="0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193633" y="154112"/>
            <a:ext cx="62398" cy="675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wrap="square" lIns="0" tIns="0" rIns="0" bIns="0">
            <a:noAutofit/>
          </a:bodyPr>
          <a:lstStyle/>
          <a:p>
            <a:pPr marL="180975" indent="-180975"/>
            <a:endParaRPr lang="de-DE" sz="50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3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Symbol" pitchFamily="18" charset="2"/>
        <a:buChar char="·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717550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79388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716016" y="1412776"/>
            <a:ext cx="4032449" cy="1793159"/>
          </a:xfrm>
        </p:spPr>
        <p:txBody>
          <a:bodyPr/>
          <a:lstStyle/>
          <a:p>
            <a:r>
              <a:rPr lang="de-DE" dirty="0">
                <a:effectLst/>
              </a:rPr>
              <a:t>Biological </a:t>
            </a:r>
            <a:r>
              <a:rPr lang="de-DE" dirty="0" err="1">
                <a:effectLst/>
              </a:rPr>
              <a:t>Methanation</a:t>
            </a:r>
            <a:r>
              <a:rPr lang="de-DE" dirty="0">
                <a:effectLst/>
              </a:rPr>
              <a:t> in a </a:t>
            </a:r>
            <a:r>
              <a:rPr lang="de-DE" dirty="0" err="1">
                <a:effectLst/>
              </a:rPr>
              <a:t>Trickle-Bed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Reactor</a:t>
            </a:r>
            <a:endParaRPr lang="de-DE" dirty="0">
              <a:effectLst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753398" y="1052736"/>
            <a:ext cx="3995065" cy="276999"/>
          </a:xfrm>
        </p:spPr>
        <p:txBody>
          <a:bodyPr/>
          <a:lstStyle/>
          <a:p>
            <a:r>
              <a:rPr lang="de-DE" dirty="0">
                <a:effectLst/>
              </a:rPr>
              <a:t>26th EUROPEAN BIOMASS CONFERENCE</a:t>
            </a:r>
          </a:p>
        </p:txBody>
      </p:sp>
      <p:pic>
        <p:nvPicPr>
          <p:cNvPr id="1026" name="Picture 2" descr="X:\2200_Projekte\2215_ORBIT\04 Organisatorisches\BMWi_Fz_2017_Office_Farbe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04" y="2780928"/>
            <a:ext cx="1421040" cy="14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:\3520_CFD\Ravindran\Week12\Thesis Report\Images_Final\0.1Vl-0.08Vg\Contourphase2_1.5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 r="17391"/>
          <a:stretch/>
        </p:blipFill>
        <p:spPr bwMode="auto">
          <a:xfrm>
            <a:off x="3635896" y="4509120"/>
            <a:ext cx="2664296" cy="20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 bwMode="auto">
          <a:xfrm>
            <a:off x="6156176" y="3212976"/>
            <a:ext cx="2736304" cy="17349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Tobias Weidlich</a:t>
            </a:r>
          </a:p>
          <a:p>
            <a:pPr algn="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Chair of Energy Process Engineering</a:t>
            </a:r>
          </a:p>
          <a:p>
            <a:pPr algn="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Friedrich-Alexander-University Erlangen-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Nürnberg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51520" y="476672"/>
            <a:ext cx="3168352" cy="5939595"/>
            <a:chOff x="251520" y="476672"/>
            <a:chExt cx="3168352" cy="5939595"/>
          </a:xfrm>
        </p:grpSpPr>
        <p:pic>
          <p:nvPicPr>
            <p:cNvPr id="5" name="Picture 2" descr="X:\2500_Mitarbeiter\25R0_Warmuth\Desktop\Seminar Präsentation\Rieselbettferment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5" t="4718" r="5274" b="4906"/>
            <a:stretch/>
          </p:blipFill>
          <p:spPr bwMode="auto">
            <a:xfrm>
              <a:off x="251520" y="476672"/>
              <a:ext cx="3168352" cy="59395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3" b="100000" l="10000" r="9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3" t="8058" r="24228"/>
            <a:stretch/>
          </p:blipFill>
          <p:spPr>
            <a:xfrm rot="14859255">
              <a:off x="2672828" y="919660"/>
              <a:ext cx="251819" cy="266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80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434675"/>
                  </p:ext>
                </p:extLst>
              </p:nvPr>
            </p:nvGraphicFramePr>
            <p:xfrm>
              <a:off x="292247" y="1228305"/>
              <a:ext cx="4359598" cy="532859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068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911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1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ORBIT prototype reactor </a:t>
                          </a:r>
                          <a:endParaRPr lang="de-DE" sz="17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(under construction)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05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reactor volume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50 L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3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 (reactor)</a:t>
                          </a:r>
                          <a:endParaRPr lang="de-DE" sz="17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 (gas grid)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14–15 bar(a)</a:t>
                          </a:r>
                          <a:endParaRPr lang="de-DE" sz="17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12.5 bar(a)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Temperature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ca. 65°C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65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MPR (nominal)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30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7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7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b="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  <m:sSup>
                                        <m:sSupPr>
                                          <m:ctrlPr>
                                            <a:rPr lang="de-DE" sz="17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>
                                              <a:effectLst/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>
                                              <a:effectLst/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1700" b="0" i="1">
                                          <a:effectLst/>
                                          <a:latin typeface="Cambria Math"/>
                                        </a:rPr>
                                        <m:t>𝐶𝐻</m:t>
                                      </m:r>
                                      <m:r>
                                        <a:rPr lang="en-US" sz="1700" b="0" i="1">
                                          <a:effectLst/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7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de-DE" sz="17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>
                                              <a:effectLst/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>
                                              <a:effectLst/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1700" b="0" i="1">
                                          <a:effectLst/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sz="1700" b="0">
                                      <a:effectLst/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en-US" sz="1700" b="0" i="1">
                                      <a:effectLst/>
                                      <a:latin typeface="Cambria Math"/>
                                    </a:rPr>
                                    <m:t>𝑑𝑎𝑦</m:t>
                                  </m:r>
                                </m:den>
                              </m:f>
                            </m:oMath>
                          </a14:m>
                          <a:endParaRPr lang="de-DE" sz="1700" b="0" i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1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educts’ feed gas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H</a:t>
                          </a:r>
                          <a:r>
                            <a:rPr lang="en-US" sz="1700" b="0" baseline="-25000" dirty="0">
                              <a:effectLst/>
                            </a:rPr>
                            <a:t>2</a:t>
                          </a:r>
                          <a:r>
                            <a:rPr lang="en-US" sz="1700" b="0" dirty="0">
                              <a:effectLst/>
                            </a:rPr>
                            <a:t>: 0.26 Nm</a:t>
                          </a:r>
                          <a:r>
                            <a:rPr lang="en-US" sz="1700" b="0" baseline="30000" dirty="0">
                              <a:effectLst/>
                            </a:rPr>
                            <a:t>3 </a:t>
                          </a:r>
                          <a:r>
                            <a:rPr lang="en-US" sz="1700" b="0" dirty="0">
                              <a:effectLst/>
                            </a:rPr>
                            <a:t>h</a:t>
                          </a:r>
                          <a:r>
                            <a:rPr lang="en-US" sz="1700" b="0" baseline="30000" dirty="0">
                              <a:effectLst/>
                            </a:rPr>
                            <a:t>-1</a:t>
                          </a:r>
                          <a:r>
                            <a:rPr lang="en-US" sz="1700" b="0" dirty="0">
                              <a:effectLst/>
                            </a:rPr>
                            <a:t>,</a:t>
                          </a:r>
                          <a:endParaRPr lang="de-DE" sz="17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CO</a:t>
                          </a:r>
                          <a:r>
                            <a:rPr lang="en-US" sz="1700" b="0" baseline="-25000" dirty="0">
                              <a:effectLst/>
                            </a:rPr>
                            <a:t>2</a:t>
                          </a:r>
                          <a:r>
                            <a:rPr lang="en-US" sz="1700" b="0" dirty="0">
                              <a:effectLst/>
                            </a:rPr>
                            <a:t>: 0.063 Nm</a:t>
                          </a:r>
                          <a:r>
                            <a:rPr lang="en-US" sz="1700" b="0" baseline="30000" dirty="0">
                              <a:effectLst/>
                            </a:rPr>
                            <a:t>3 </a:t>
                          </a:r>
                          <a:r>
                            <a:rPr lang="en-US" sz="1700" b="0" dirty="0">
                              <a:effectLst/>
                            </a:rPr>
                            <a:t>h</a:t>
                          </a:r>
                          <a:r>
                            <a:rPr lang="en-US" sz="1700" b="0" baseline="30000" dirty="0">
                              <a:effectLst/>
                            </a:rPr>
                            <a:t>-1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68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methane concentration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&gt; 95 vol.-%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power (methane)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600 W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7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recirculation rate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1-10 L min</a:t>
                          </a:r>
                          <a:r>
                            <a:rPr lang="en-US" sz="1700" b="0" baseline="30000" dirty="0">
                              <a:effectLst/>
                            </a:rPr>
                            <a:t>-1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6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trickles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>
                              <a:effectLst/>
                            </a:rPr>
                            <a:t>variable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3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operation mode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continuous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434675"/>
                  </p:ext>
                </p:extLst>
              </p:nvPr>
            </p:nvGraphicFramePr>
            <p:xfrm>
              <a:off x="292247" y="1228305"/>
              <a:ext cx="4359598" cy="532859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0684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2911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661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 smtClean="0">
                              <a:effectLst/>
                            </a:rPr>
                            <a:t>ORBIT prototype </a:t>
                          </a:r>
                          <a:r>
                            <a:rPr lang="en-US" sz="1700" b="0" dirty="0">
                              <a:effectLst/>
                            </a:rPr>
                            <a:t>reactor </a:t>
                          </a:r>
                          <a:endParaRPr lang="de-DE" sz="17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(under construction)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305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r</a:t>
                          </a:r>
                          <a:r>
                            <a:rPr lang="en-US" sz="1700" dirty="0" smtClean="0">
                              <a:effectLst/>
                            </a:rPr>
                            <a:t>eactor </a:t>
                          </a:r>
                          <a:r>
                            <a:rPr lang="en-US" sz="1700" dirty="0">
                              <a:effectLst/>
                            </a:rPr>
                            <a:t>volume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50 L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623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p (</a:t>
                          </a:r>
                          <a:r>
                            <a:rPr lang="en-US" sz="1700" dirty="0" smtClean="0">
                              <a:effectLst/>
                            </a:rPr>
                            <a:t>reactor)</a:t>
                          </a:r>
                          <a:endParaRPr lang="de-DE" sz="17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p (</a:t>
                          </a:r>
                          <a:r>
                            <a:rPr lang="en-US" sz="1700" dirty="0" smtClean="0">
                              <a:effectLst/>
                            </a:rPr>
                            <a:t>gas grid)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 smtClean="0">
                              <a:effectLst/>
                            </a:rPr>
                            <a:t>14–15 </a:t>
                          </a:r>
                          <a:r>
                            <a:rPr lang="en-US" sz="1700" b="0" dirty="0">
                              <a:effectLst/>
                            </a:rPr>
                            <a:t>bar(a)</a:t>
                          </a:r>
                          <a:endParaRPr lang="de-DE" sz="17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12.5 bar(a)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7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Temperature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ca. 65°C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6865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MPR (nominal)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90426" t="-291964" r="-266" b="-4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661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educts’ </a:t>
                          </a:r>
                          <a:r>
                            <a:rPr lang="en-US" sz="1700" dirty="0">
                              <a:effectLst/>
                            </a:rPr>
                            <a:t>feed gas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H</a:t>
                          </a:r>
                          <a:r>
                            <a:rPr lang="en-US" sz="1700" b="0" baseline="-25000" dirty="0">
                              <a:effectLst/>
                            </a:rPr>
                            <a:t>2</a:t>
                          </a:r>
                          <a:r>
                            <a:rPr lang="en-US" sz="1700" b="0" dirty="0">
                              <a:effectLst/>
                            </a:rPr>
                            <a:t>: 0.26 </a:t>
                          </a:r>
                          <a:r>
                            <a:rPr lang="en-US" sz="1700" b="0" dirty="0" smtClean="0">
                              <a:effectLst/>
                            </a:rPr>
                            <a:t>Nm</a:t>
                          </a:r>
                          <a:r>
                            <a:rPr lang="en-US" sz="1700" b="0" baseline="30000" dirty="0" smtClean="0">
                              <a:effectLst/>
                            </a:rPr>
                            <a:t>3 </a:t>
                          </a:r>
                          <a:r>
                            <a:rPr lang="en-US" sz="1700" b="0" dirty="0" smtClean="0">
                              <a:effectLst/>
                            </a:rPr>
                            <a:t>h</a:t>
                          </a:r>
                          <a:r>
                            <a:rPr lang="en-US" sz="1700" b="0" baseline="30000" dirty="0" smtClean="0">
                              <a:effectLst/>
                            </a:rPr>
                            <a:t>-1</a:t>
                          </a:r>
                          <a:r>
                            <a:rPr lang="en-US" sz="1700" b="0" dirty="0" smtClean="0">
                              <a:effectLst/>
                            </a:rPr>
                            <a:t>,</a:t>
                          </a:r>
                          <a:endParaRPr lang="de-DE" sz="17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CO</a:t>
                          </a:r>
                          <a:r>
                            <a:rPr lang="en-US" sz="1700" b="0" baseline="-25000" dirty="0">
                              <a:effectLst/>
                            </a:rPr>
                            <a:t>2</a:t>
                          </a:r>
                          <a:r>
                            <a:rPr lang="en-US" sz="1700" b="0" dirty="0">
                              <a:effectLst/>
                            </a:rPr>
                            <a:t>: 0.063 </a:t>
                          </a:r>
                          <a:r>
                            <a:rPr lang="en-US" sz="1700" b="0" dirty="0" smtClean="0">
                              <a:effectLst/>
                            </a:rPr>
                            <a:t>Nm</a:t>
                          </a:r>
                          <a:r>
                            <a:rPr lang="en-US" sz="1700" b="0" baseline="30000" dirty="0" smtClean="0">
                              <a:effectLst/>
                            </a:rPr>
                            <a:t>3 </a:t>
                          </a:r>
                          <a:r>
                            <a:rPr lang="en-US" sz="1700" b="0" dirty="0" smtClean="0">
                              <a:effectLst/>
                            </a:rPr>
                            <a:t>h</a:t>
                          </a:r>
                          <a:r>
                            <a:rPr lang="en-US" sz="1700" b="0" baseline="30000" dirty="0" smtClean="0">
                              <a:effectLst/>
                            </a:rPr>
                            <a:t>-1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4068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</a:t>
                          </a:r>
                          <a:r>
                            <a:rPr lang="en-US" sz="1700" dirty="0" smtClean="0">
                              <a:effectLst/>
                            </a:rPr>
                            <a:t>ethane </a:t>
                          </a:r>
                          <a:r>
                            <a:rPr lang="en-US" sz="1700" dirty="0">
                              <a:effectLst/>
                            </a:rPr>
                            <a:t>concentration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&gt; 95 vol.-%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power (methane)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 smtClean="0">
                              <a:effectLst/>
                            </a:rPr>
                            <a:t>600 W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4577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recirculation </a:t>
                          </a:r>
                          <a:r>
                            <a:rPr lang="en-US" sz="1700" dirty="0">
                              <a:effectLst/>
                            </a:rPr>
                            <a:t>rate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1-10 L min</a:t>
                          </a:r>
                          <a:r>
                            <a:rPr lang="en-US" sz="1700" b="0" baseline="30000" dirty="0">
                              <a:effectLst/>
                            </a:rPr>
                            <a:t>-1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416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trickles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smtClean="0">
                              <a:effectLst/>
                            </a:rPr>
                            <a:t>variable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33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o</a:t>
                          </a:r>
                          <a:r>
                            <a:rPr lang="en-US" sz="1700" dirty="0" smtClean="0">
                              <a:effectLst/>
                            </a:rPr>
                            <a:t>peration </a:t>
                          </a:r>
                          <a:r>
                            <a:rPr lang="en-US" sz="1700" dirty="0">
                              <a:effectLst/>
                            </a:rPr>
                            <a:t>mode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0" dirty="0">
                              <a:effectLst/>
                            </a:rPr>
                            <a:t>continuous</a:t>
                          </a:r>
                          <a:endParaRPr lang="de-DE" sz="1700" b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feld 2"/>
          <p:cNvSpPr txBox="1"/>
          <p:nvPr/>
        </p:nvSpPr>
        <p:spPr bwMode="auto">
          <a:xfrm>
            <a:off x="292247" y="576065"/>
            <a:ext cx="6539030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The 50-Liter T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rickle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-Bed Reactor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14" y="1642662"/>
            <a:ext cx="2933194" cy="466665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619672" y="1093075"/>
            <a:ext cx="2627784" cy="18954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 rot="5400000">
            <a:off x="4067944" y="260648"/>
            <a:ext cx="2232248" cy="315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sz="1800" dirty="0" err="1">
              <a:solidFill>
                <a:schemeClr val="tx1"/>
              </a:solidFill>
              <a:effectLst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5155468" y="6281935"/>
            <a:ext cx="3089238" cy="3874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400" dirty="0">
                <a:solidFill>
                  <a:srgbClr val="376092"/>
                </a:solidFill>
                <a:effectLst/>
              </a:rPr>
              <a:t>CAD-</a:t>
            </a:r>
            <a:r>
              <a:rPr lang="de-DE" sz="1400" dirty="0" err="1">
                <a:solidFill>
                  <a:srgbClr val="376092"/>
                </a:solidFill>
                <a:effectLst/>
              </a:rPr>
              <a:t>construction</a:t>
            </a:r>
            <a:r>
              <a:rPr lang="de-DE" sz="1400" dirty="0">
                <a:solidFill>
                  <a:srgbClr val="376092"/>
                </a:solidFill>
                <a:effectLst/>
              </a:rPr>
              <a:t> </a:t>
            </a:r>
            <a:r>
              <a:rPr lang="de-DE" sz="1400" dirty="0" err="1">
                <a:solidFill>
                  <a:srgbClr val="376092"/>
                </a:solidFill>
                <a:effectLst/>
              </a:rPr>
              <a:t>of</a:t>
            </a:r>
            <a:r>
              <a:rPr lang="de-DE" sz="1400" dirty="0">
                <a:solidFill>
                  <a:srgbClr val="376092"/>
                </a:solidFill>
                <a:effectLst/>
              </a:rPr>
              <a:t> </a:t>
            </a:r>
            <a:r>
              <a:rPr lang="de-DE" sz="1400" dirty="0" err="1">
                <a:solidFill>
                  <a:srgbClr val="376092"/>
                </a:solidFill>
                <a:effectLst/>
              </a:rPr>
              <a:t>the</a:t>
            </a:r>
            <a:r>
              <a:rPr lang="de-DE" sz="1400" dirty="0">
                <a:solidFill>
                  <a:srgbClr val="376092"/>
                </a:solidFill>
                <a:effectLst/>
              </a:rPr>
              <a:t> ORBIT-</a:t>
            </a:r>
            <a:r>
              <a:rPr lang="de-DE" sz="1400" dirty="0" err="1">
                <a:solidFill>
                  <a:srgbClr val="376092"/>
                </a:solidFill>
                <a:effectLst/>
              </a:rPr>
              <a:t>reactor</a:t>
            </a:r>
            <a:endParaRPr lang="en-US" sz="1400" dirty="0" err="1">
              <a:solidFill>
                <a:srgbClr val="37609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94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516216" y="2140902"/>
            <a:ext cx="2627784" cy="439363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412776"/>
            <a:ext cx="3096344" cy="4926229"/>
          </a:xfrm>
          <a:prstGeom prst="rect">
            <a:avLst/>
          </a:prstGeom>
          <a:ln>
            <a:solidFill>
              <a:srgbClr val="376092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4033552" y="5582399"/>
            <a:ext cx="4968552" cy="39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u="sng" dirty="0"/>
              <a:t>Goal:</a:t>
            </a:r>
            <a:r>
              <a:rPr lang="en-US" dirty="0"/>
              <a:t> Product quality of 95% methane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-2627784" y="567531"/>
            <a:ext cx="9144000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Reactor Construction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26159"/>
              </p:ext>
            </p:extLst>
          </p:nvPr>
        </p:nvGraphicFramePr>
        <p:xfrm>
          <a:off x="4031940" y="1939596"/>
          <a:ext cx="4968552" cy="33924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4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  <a:ea typeface="Calibri"/>
                        </a:rPr>
                        <a:t>Total height</a:t>
                      </a: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  <a:ea typeface="Calibri"/>
                        </a:rPr>
                        <a:t>2500 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Nominal</a:t>
                      </a:r>
                      <a:r>
                        <a:rPr lang="en-US" sz="1800" baseline="0" noProof="0" dirty="0">
                          <a:effectLst/>
                          <a:latin typeface="+mj-lt"/>
                        </a:rPr>
                        <a:t> width / Pressure stage</a:t>
                      </a:r>
                      <a:endParaRPr lang="en-US" sz="1800" noProof="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DN150 / PN16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Reaction zone</a:t>
                      </a: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in 3 identical parts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36566"/>
                  </a:ext>
                </a:extLst>
              </a:tr>
              <a:tr h="48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Length of trickle zone</a:t>
                      </a:r>
                      <a:r>
                        <a:rPr lang="en-US" sz="1800" baseline="0" noProof="0" dirty="0">
                          <a:effectLst/>
                          <a:latin typeface="+mj-lt"/>
                        </a:rPr>
                        <a:t> per part</a:t>
                      </a:r>
                      <a:endParaRPr lang="en-US" sz="1800" noProof="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550 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78911"/>
                  </a:ext>
                </a:extLst>
              </a:tr>
              <a:tr h="48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h/d-ratio</a:t>
                      </a:r>
                      <a:r>
                        <a:rPr lang="en-US" sz="1800" baseline="0" noProof="0" dirty="0">
                          <a:effectLst/>
                          <a:latin typeface="+mj-lt"/>
                        </a:rPr>
                        <a:t> per part</a:t>
                      </a:r>
                      <a:endParaRPr lang="en-US" sz="1800" noProof="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3.5/1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07551"/>
                  </a:ext>
                </a:extLst>
              </a:tr>
              <a:tr h="48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Volume of</a:t>
                      </a:r>
                      <a:r>
                        <a:rPr lang="en-US" sz="1800" baseline="0" noProof="0" dirty="0">
                          <a:effectLst/>
                          <a:latin typeface="+mj-lt"/>
                        </a:rPr>
                        <a:t> the reactor</a:t>
                      </a:r>
                      <a:endParaRPr lang="en-US" sz="1800" noProof="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52 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41072"/>
                  </a:ext>
                </a:extLst>
              </a:tr>
              <a:tr h="48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Volume</a:t>
                      </a:r>
                      <a:r>
                        <a:rPr lang="en-US" sz="1800" baseline="0" noProof="0" dirty="0">
                          <a:effectLst/>
                          <a:latin typeface="+mj-lt"/>
                        </a:rPr>
                        <a:t> of trickle zone</a:t>
                      </a:r>
                      <a:endParaRPr lang="en-US" sz="1800" noProof="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+mj-lt"/>
                        </a:rPr>
                        <a:t>35 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7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456444" y="576065"/>
            <a:ext cx="8687556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Selection Of The Reactor Material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456444" y="1052736"/>
            <a:ext cx="5616624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Microorganisms live in a seawater-liquid with additives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500" dirty="0">
              <a:sym typeface="Wingdings" panose="05000000000000000000" pitchFamily="2" charset="2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Challenges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500" dirty="0">
              <a:sym typeface="Wingdings" panose="05000000000000000000" pitchFamily="2" charset="2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Steel corrosion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pitting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20000"/>
            </a:pPr>
            <a:endParaRPr lang="en-US" sz="5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arenR" startAt="2"/>
            </a:pPr>
            <a:r>
              <a:rPr lang="en-US" dirty="0">
                <a:sym typeface="Wingdings" panose="05000000000000000000" pitchFamily="2" charset="2"/>
              </a:rPr>
              <a:t>Molecules from the steel can dissolve into the medium which poisons or interferes with the microorganisms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	 No known study about this topic so far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-9818" y="3429000"/>
            <a:ext cx="9144000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u="sng" dirty="0"/>
              <a:t>Very First Experimental Results – still to prove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3130"/>
              </p:ext>
            </p:extLst>
          </p:nvPr>
        </p:nvGraphicFramePr>
        <p:xfrm>
          <a:off x="1475656" y="3933056"/>
          <a:ext cx="6012915" cy="2547827"/>
        </p:xfrm>
        <a:graphic>
          <a:graphicData uri="http://schemas.openxmlformats.org/drawingml/2006/table">
            <a:tbl>
              <a:tblPr firstRow="1" firstCol="1" lastCol="1" bandRow="1">
                <a:tableStyleId>{3C2FFA5D-87B4-456A-9821-1D502468CF0F}</a:tableStyleId>
              </a:tblPr>
              <a:tblGrid>
                <a:gridCol w="200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Steel</a:t>
                      </a:r>
                      <a:endParaRPr lang="de-DE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Corrosion</a:t>
                      </a:r>
                      <a:endParaRPr lang="en-US" sz="1800" b="1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Effect on</a:t>
                      </a:r>
                      <a:r>
                        <a:rPr lang="en-US" sz="1800" baseline="0" noProof="0" dirty="0"/>
                        <a:t> microorganisms</a:t>
                      </a:r>
                      <a:endParaRPr lang="en-US" sz="1800" b="1" noProof="0" dirty="0"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V2A (1.4541)</a:t>
                      </a:r>
                      <a:endParaRPr lang="de-DE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high</a:t>
                      </a:r>
                      <a:endParaRPr lang="en-US" sz="1800" noProof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</a:rPr>
                        <a:t>No</a:t>
                      </a:r>
                      <a:r>
                        <a:rPr lang="en-US" sz="1800" b="0" baseline="0" noProof="0" dirty="0">
                          <a:effectLst/>
                        </a:rPr>
                        <a:t> negative effect</a:t>
                      </a:r>
                      <a:endParaRPr lang="en-US" sz="1800" b="0" noProof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V4A (1.4404)</a:t>
                      </a:r>
                      <a:endParaRPr lang="de-DE" sz="180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slow</a:t>
                      </a:r>
                      <a:endParaRPr lang="en-US" sz="1800" noProof="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</a:rPr>
                        <a:t>small negative</a:t>
                      </a:r>
                      <a:r>
                        <a:rPr lang="en-US" sz="1800" b="0" baseline="0" noProof="0" dirty="0">
                          <a:effectLst/>
                        </a:rPr>
                        <a:t> effect</a:t>
                      </a:r>
                      <a:endParaRPr lang="en-US" sz="1800" b="0" noProof="0" dirty="0">
                        <a:effectLst/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6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Duplex (1.4462)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noProof="0" dirty="0" err="1">
                          <a:effectLst/>
                        </a:rPr>
                        <a:t>no</a:t>
                      </a:r>
                      <a:endParaRPr lang="en-US" sz="18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kern="1200" noProof="0" dirty="0" err="1">
                          <a:effectLst/>
                        </a:rPr>
                        <a:t>very</a:t>
                      </a:r>
                      <a:r>
                        <a:rPr lang="de-DE" sz="1800" b="0" kern="1200" noProof="0" dirty="0">
                          <a:effectLst/>
                        </a:rPr>
                        <a:t> </a:t>
                      </a:r>
                      <a:r>
                        <a:rPr lang="de-DE" sz="1800" b="0" kern="1200" noProof="0" dirty="0" err="1">
                          <a:effectLst/>
                        </a:rPr>
                        <a:t>small</a:t>
                      </a:r>
                      <a:r>
                        <a:rPr lang="de-DE" sz="1800" b="0" kern="1200" noProof="0" dirty="0">
                          <a:effectLst/>
                        </a:rPr>
                        <a:t> negative </a:t>
                      </a:r>
                      <a:r>
                        <a:rPr lang="de-DE" sz="1800" b="0" kern="1200" noProof="0" dirty="0" err="1">
                          <a:effectLst/>
                        </a:rPr>
                        <a:t>effect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feil nach rechts 1"/>
          <p:cNvSpPr/>
          <p:nvPr/>
        </p:nvSpPr>
        <p:spPr>
          <a:xfrm>
            <a:off x="2771800" y="1844824"/>
            <a:ext cx="432048" cy="216024"/>
          </a:xfrm>
          <a:prstGeom prst="rightArrow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 bwMode="auto">
          <a:xfrm>
            <a:off x="1425554" y="6464797"/>
            <a:ext cx="6048672" cy="2606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1050" b="1" dirty="0">
                <a:solidFill>
                  <a:schemeClr val="tx2">
                    <a:lumMod val="50000"/>
                  </a:schemeClr>
                </a:solidFill>
              </a:rPr>
              <a:t>data: Institute of Microbiology and Archaea Centre, University of Regensburg</a:t>
            </a:r>
            <a:endParaRPr lang="en-US" sz="105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https://upload.wikimedia.org/wikipedia/commons/1/1d/Rostiger_Stahltrae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638524"/>
            <a:ext cx="2555776" cy="17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683568" y="576064"/>
            <a:ext cx="8460432" cy="50131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683568" y="1296145"/>
            <a:ext cx="7632848" cy="458112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 5-liter lab-scale trickle-bed reactor is already running to get experience and experimental results</a:t>
            </a:r>
          </a:p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Pressure dependence was proved, recirculation shows too high variations</a:t>
            </a:r>
          </a:p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An 50-liter upscale is under construction</a:t>
            </a:r>
          </a:p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The MATLAB-model shows</a:t>
            </a:r>
          </a:p>
          <a:p>
            <a:pPr marL="633413" lvl="1" indent="-176213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that a high methane-purity is hard to get</a:t>
            </a:r>
          </a:p>
          <a:p>
            <a:pPr marL="633413" lvl="1" indent="-176213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the h/d ratio is not important </a:t>
            </a:r>
          </a:p>
          <a:p>
            <a:pPr marL="633413" lvl="1" indent="-176213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high pressure improved the </a:t>
            </a:r>
            <a:r>
              <a:rPr lang="en-US" sz="2000" dirty="0" err="1"/>
              <a:t>methanation</a:t>
            </a:r>
            <a:endParaRPr lang="en-US" sz="2000" dirty="0"/>
          </a:p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The influence of different steels for the Microorganisms is still to prove</a:t>
            </a:r>
          </a:p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259632" y="5229200"/>
            <a:ext cx="6120680" cy="9361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 err="1">
              <a:solidFill>
                <a:schemeClr val="tx1"/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2742786" y="5805264"/>
            <a:ext cx="3514411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800" b="1" dirty="0">
                <a:solidFill>
                  <a:schemeClr val="tx2"/>
                </a:solidFill>
              </a:rPr>
              <a:t>Thank you for listening!</a:t>
            </a:r>
            <a:endParaRPr lang="en-US" sz="2800" b="1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516216" y="2140902"/>
            <a:ext cx="2627784" cy="439363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8" descr="image0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8" t="19354" r="35613" b="20525"/>
          <a:stretch/>
        </p:blipFill>
        <p:spPr bwMode="auto">
          <a:xfrm>
            <a:off x="148661" y="3130966"/>
            <a:ext cx="2232248" cy="217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163569" y="5471605"/>
            <a:ext cx="2217340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tx2"/>
                </a:solidFill>
              </a:rPr>
              <a:t>spherical trickles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539552" y="576065"/>
            <a:ext cx="8604448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Backup: CFD-Simulation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2895531" y="1296145"/>
            <a:ext cx="3384376" cy="15032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u="sng" dirty="0"/>
              <a:t>Goals: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</a:pPr>
            <a:endParaRPr lang="en-US" sz="500" u="sng" dirty="0"/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  <a:effectLst/>
              </a:rPr>
              <a:t>Mapping of the hydrodynamics</a:t>
            </a:r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arenR"/>
            </a:pPr>
            <a:r>
              <a:rPr lang="en-US" dirty="0"/>
              <a:t>Mapping of the absorption</a:t>
            </a:r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  <a:effectLst/>
              </a:rPr>
              <a:t>Mapping of the biological reaction</a:t>
            </a:r>
          </a:p>
        </p:txBody>
      </p:sp>
      <p:pic>
        <p:nvPicPr>
          <p:cNvPr id="9" name="Picture 4" descr="image0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15059" r="36678" b="14584"/>
          <a:stretch/>
        </p:blipFill>
        <p:spPr bwMode="auto">
          <a:xfrm>
            <a:off x="2532105" y="3130966"/>
            <a:ext cx="1892537" cy="21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 bwMode="auto">
          <a:xfrm>
            <a:off x="2532105" y="5477037"/>
            <a:ext cx="187561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tx2"/>
                </a:solidFill>
              </a:rPr>
              <a:t>cylindrical trickles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pic>
        <p:nvPicPr>
          <p:cNvPr id="11" name="Picture 55" descr="image0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6" t="9765" r="33478" b="13007"/>
          <a:stretch/>
        </p:blipFill>
        <p:spPr bwMode="auto">
          <a:xfrm>
            <a:off x="4575838" y="3140968"/>
            <a:ext cx="19331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 bwMode="auto">
          <a:xfrm>
            <a:off x="4558915" y="5477037"/>
            <a:ext cx="1933197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tx2"/>
                </a:solidFill>
              </a:rPr>
              <a:t> mesh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pic>
        <p:nvPicPr>
          <p:cNvPr id="13" name="Picture 2" descr="W:\3520_CFD\Ravindran\Week12\Thesis Report\Images_Final\0.1Vl-0.08Vg\Contourphase2_1.5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4516" r="17393" b="6639"/>
          <a:stretch/>
        </p:blipFill>
        <p:spPr bwMode="auto">
          <a:xfrm>
            <a:off x="6660232" y="3140968"/>
            <a:ext cx="23594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 bwMode="auto">
          <a:xfrm>
            <a:off x="6660233" y="5471605"/>
            <a:ext cx="2359458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tx2"/>
                </a:solidFill>
              </a:rPr>
              <a:t>simulation results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646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55576" y="548680"/>
            <a:ext cx="7200800" cy="55446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Backup: Proof Of The Best h/d Ratio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03" y="1700808"/>
            <a:ext cx="6332537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652120" y="2420888"/>
            <a:ext cx="2016224" cy="223224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 bwMode="auto">
          <a:xfrm>
            <a:off x="5580112" y="2348880"/>
            <a:ext cx="2376264" cy="20882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400" b="1" dirty="0" err="1">
                <a:solidFill>
                  <a:schemeClr val="tx1"/>
                </a:solidFill>
                <a:effectLst/>
              </a:rPr>
              <a:t>Reasonable</a:t>
            </a:r>
            <a:r>
              <a:rPr lang="de-DE" sz="1400" b="1" dirty="0">
                <a:solidFill>
                  <a:schemeClr val="tx1"/>
                </a:solidFill>
                <a:effectLst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effectLst/>
              </a:rPr>
              <a:t>calculation</a:t>
            </a:r>
            <a:endParaRPr lang="de-DE" sz="1400" b="1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de-DE" sz="1400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de-DE" sz="14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de-DE" sz="1400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400" dirty="0"/>
              <a:t>3 </a:t>
            </a:r>
            <a:r>
              <a:rPr lang="de-DE" sz="1400" dirty="0" err="1"/>
              <a:t>times</a:t>
            </a:r>
            <a:r>
              <a:rPr lang="de-DE" sz="1400" dirty="0"/>
              <a:t> </a:t>
            </a:r>
            <a:r>
              <a:rPr lang="de-DE" sz="1400" dirty="0" err="1"/>
              <a:t>better</a:t>
            </a:r>
            <a:r>
              <a:rPr lang="de-DE" sz="1400" dirty="0"/>
              <a:t> </a:t>
            </a:r>
            <a:r>
              <a:rPr lang="de-DE" sz="1400" dirty="0" err="1"/>
              <a:t>mass</a:t>
            </a:r>
            <a:r>
              <a:rPr lang="de-DE" sz="1400" dirty="0"/>
              <a:t> </a:t>
            </a:r>
            <a:r>
              <a:rPr lang="de-DE" sz="1400" dirty="0" err="1"/>
              <a:t>transfer</a:t>
            </a:r>
            <a:endParaRPr lang="de-DE" sz="1400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de-DE" sz="14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de-DE" sz="14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de-DE" sz="1600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400" dirty="0"/>
              <a:t>10 </a:t>
            </a:r>
            <a:r>
              <a:rPr lang="de-DE" sz="1400" dirty="0" err="1"/>
              <a:t>times</a:t>
            </a:r>
            <a:r>
              <a:rPr lang="de-DE" sz="1400" dirty="0"/>
              <a:t> </a:t>
            </a:r>
            <a:r>
              <a:rPr lang="de-DE" sz="1400" dirty="0" err="1"/>
              <a:t>worse</a:t>
            </a:r>
            <a:r>
              <a:rPr lang="de-DE" sz="1400" dirty="0"/>
              <a:t> </a:t>
            </a:r>
            <a:r>
              <a:rPr lang="de-DE" sz="1400" dirty="0" err="1"/>
              <a:t>reaction</a:t>
            </a:r>
            <a:r>
              <a:rPr lang="de-DE" sz="1400" dirty="0"/>
              <a:t> rate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400" dirty="0" err="1">
              <a:solidFill>
                <a:schemeClr val="tx1"/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2771800" y="5013176"/>
            <a:ext cx="2376264" cy="23351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800" b="1" dirty="0" err="1">
                <a:solidFill>
                  <a:schemeClr val="tx1"/>
                </a:solidFill>
                <a:effectLst/>
              </a:rPr>
              <a:t>Reactor</a:t>
            </a:r>
            <a:r>
              <a:rPr lang="de-DE" sz="1800" b="1" dirty="0">
                <a:solidFill>
                  <a:schemeClr val="tx1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effectLst/>
              </a:rPr>
              <a:t>diameter</a:t>
            </a:r>
            <a:r>
              <a:rPr lang="de-DE" sz="1800" b="1" dirty="0">
                <a:solidFill>
                  <a:schemeClr val="tx1"/>
                </a:solidFill>
                <a:effectLst/>
              </a:rPr>
              <a:t> in cm</a:t>
            </a:r>
            <a:endParaRPr lang="en-US" sz="1800" b="1" dirty="0" err="1">
              <a:solidFill>
                <a:schemeClr val="tx1"/>
              </a:solidFill>
              <a:effectLst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 rot="16200000">
            <a:off x="-29039" y="3170343"/>
            <a:ext cx="3164121" cy="23351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b="1" dirty="0" err="1"/>
              <a:t>n</a:t>
            </a:r>
            <a:r>
              <a:rPr lang="de-DE" sz="1800" b="1" dirty="0" err="1">
                <a:solidFill>
                  <a:schemeClr val="tx1"/>
                </a:solidFill>
                <a:effectLst/>
              </a:rPr>
              <a:t>ecessary</a:t>
            </a:r>
            <a:r>
              <a:rPr lang="de-DE" sz="1800" b="1" dirty="0">
                <a:solidFill>
                  <a:schemeClr val="tx1"/>
                </a:solidFill>
                <a:effectLst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effectLst/>
              </a:rPr>
              <a:t>reactor</a:t>
            </a:r>
            <a:r>
              <a:rPr lang="de-DE" sz="1800" b="1" dirty="0">
                <a:solidFill>
                  <a:schemeClr val="tx1"/>
                </a:solidFill>
                <a:effectLst/>
              </a:rPr>
              <a:t> </a:t>
            </a:r>
            <a:r>
              <a:rPr lang="de-DE" b="1" dirty="0" err="1"/>
              <a:t>v</a:t>
            </a:r>
            <a:r>
              <a:rPr lang="de-DE" sz="1800" b="1" dirty="0" err="1">
                <a:solidFill>
                  <a:schemeClr val="tx1"/>
                </a:solidFill>
                <a:effectLst/>
              </a:rPr>
              <a:t>olume</a:t>
            </a:r>
            <a:r>
              <a:rPr lang="de-DE" sz="1800" b="1" dirty="0">
                <a:solidFill>
                  <a:schemeClr val="tx1"/>
                </a:solidFill>
                <a:effectLst/>
              </a:rPr>
              <a:t> in </a:t>
            </a:r>
            <a:r>
              <a:rPr lang="de-DE" sz="1800" b="1" dirty="0" err="1">
                <a:solidFill>
                  <a:schemeClr val="tx1"/>
                </a:solidFill>
                <a:effectLst/>
              </a:rPr>
              <a:t>liter</a:t>
            </a:r>
            <a:endParaRPr lang="en-US" sz="1800" b="1" dirty="0" err="1">
              <a:solidFill>
                <a:schemeClr val="tx1"/>
              </a:solidFill>
              <a:effectLst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2123728" y="1124744"/>
            <a:ext cx="5328592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1800" b="1" dirty="0">
                <a:solidFill>
                  <a:schemeClr val="tx1"/>
                </a:solidFill>
                <a:effectLst/>
              </a:rPr>
              <a:t>Necessary reactor Volume to produce 2,500 Nm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CH4</a:t>
            </a:r>
            <a:r>
              <a:rPr lang="en-US" sz="1800" b="1" baseline="30000" dirty="0">
                <a:solidFill>
                  <a:schemeClr val="tx1"/>
                </a:solidFill>
                <a:effectLst/>
              </a:rPr>
              <a:t>3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/day</a:t>
            </a:r>
          </a:p>
        </p:txBody>
      </p:sp>
    </p:spTree>
    <p:extLst>
      <p:ext uri="{BB962C8B-B14F-4D97-AF65-F5344CB8AC3E}">
        <p14:creationId xmlns:p14="http://schemas.microsoft.com/office/powerpoint/2010/main" val="89301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55576" y="980728"/>
            <a:ext cx="6480720" cy="48245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 err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C7D9845-13CE-4435-BFD6-FB0952A23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252686"/>
              </p:ext>
            </p:extLst>
          </p:nvPr>
        </p:nvGraphicFramePr>
        <p:xfrm>
          <a:off x="1247321" y="1362981"/>
          <a:ext cx="6649357" cy="41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 bwMode="auto">
          <a:xfrm>
            <a:off x="395536" y="620688"/>
            <a:ext cx="705678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Backup: Pressure Dependence Of The Lab-Scale Reactor</a:t>
            </a:r>
          </a:p>
        </p:txBody>
      </p:sp>
    </p:spTree>
    <p:extLst>
      <p:ext uri="{BB962C8B-B14F-4D97-AF65-F5344CB8AC3E}">
        <p14:creationId xmlns:p14="http://schemas.microsoft.com/office/powerpoint/2010/main" val="321526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0"/>
          <p:cNvSpPr txBox="1">
            <a:spLocks/>
          </p:cNvSpPr>
          <p:nvPr/>
        </p:nvSpPr>
        <p:spPr>
          <a:xfrm>
            <a:off x="438755" y="548680"/>
            <a:ext cx="7618707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1.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</a:rPr>
              <a:t>Biological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</a:rPr>
              <a:t>Methanation</a:t>
            </a:r>
            <a:endParaRPr lang="en-US" sz="2000" dirty="0"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Inhaltsplatzhalter 10"/>
          <p:cNvSpPr txBox="1">
            <a:spLocks/>
          </p:cNvSpPr>
          <p:nvPr/>
        </p:nvSpPr>
        <p:spPr>
          <a:xfrm>
            <a:off x="438755" y="1986167"/>
            <a:ext cx="813690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600" i="1" kern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88900" indent="-88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/>
            <a:r>
              <a:rPr lang="en-US" sz="4000" dirty="0"/>
              <a:t>2.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</a:rPr>
              <a:t>Lab Scale Trickle-Bed Reactor</a:t>
            </a:r>
          </a:p>
        </p:txBody>
      </p:sp>
      <p:sp>
        <p:nvSpPr>
          <p:cNvPr id="5" name="Inhaltsplatzhalter 10"/>
          <p:cNvSpPr txBox="1">
            <a:spLocks/>
          </p:cNvSpPr>
          <p:nvPr/>
        </p:nvSpPr>
        <p:spPr>
          <a:xfrm>
            <a:off x="438755" y="3284984"/>
            <a:ext cx="828092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600" i="1" kern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88900" indent="-88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3.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</a:rPr>
              <a:t>The Project Orbit – more than a up-scale</a:t>
            </a:r>
          </a:p>
        </p:txBody>
      </p:sp>
      <p:sp>
        <p:nvSpPr>
          <p:cNvPr id="6" name="Inhaltsplatzhalter 10"/>
          <p:cNvSpPr txBox="1">
            <a:spLocks/>
          </p:cNvSpPr>
          <p:nvPr/>
        </p:nvSpPr>
        <p:spPr>
          <a:xfrm>
            <a:off x="438755" y="4725144"/>
            <a:ext cx="8715491" cy="100335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600" i="1" kern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88900" indent="-88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/>
            <a:r>
              <a:rPr lang="en-US" sz="4000" dirty="0"/>
              <a:t>4.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</a:rPr>
              <a:t>Conclusion</a:t>
            </a:r>
          </a:p>
          <a:p>
            <a:pPr marL="3556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22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ia05_ne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8"/>
          <a:stretch/>
        </p:blipFill>
        <p:spPr bwMode="auto">
          <a:xfrm rot="10800000">
            <a:off x="3707904" y="3140968"/>
            <a:ext cx="3111078" cy="25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 bwMode="auto">
          <a:xfrm>
            <a:off x="539552" y="6309320"/>
            <a:ext cx="2700390" cy="7200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100" dirty="0" err="1">
              <a:solidFill>
                <a:schemeClr val="tx2"/>
              </a:solidFill>
              <a:effectLst/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3139149" y="5805264"/>
            <a:ext cx="4219115" cy="2127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100" dirty="0">
                <a:solidFill>
                  <a:schemeClr val="tx2"/>
                </a:solidFill>
              </a:rPr>
              <a:t>Source: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tx2"/>
                </a:solidFill>
              </a:rPr>
              <a:t>Institute of Microbiology and Archaea Centre, University of Regensburg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305516" y="476672"/>
                <a:ext cx="7650860" cy="399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Biological Methanation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:endParaRPr lang="de-DE" dirty="0"/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Methanation</a:t>
                </a:r>
                <a:r>
                  <a:rPr lang="en-US" sz="2000" dirty="0"/>
                  <a:t> with Microorganisms, which live in an aqueous environment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high temperatures needed (instead of the catalytic </a:t>
                </a:r>
                <a:r>
                  <a:rPr lang="en-US" sz="2000" dirty="0" err="1"/>
                  <a:t>methanation</a:t>
                </a:r>
                <a:r>
                  <a:rPr lang="en-US" sz="2000" dirty="0"/>
                  <a:t>)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 option for Biogas upgrading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Good for part load operation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Challenge: dissolving the feed gas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:endParaRPr lang="de-DE" dirty="0"/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:r>
                  <a:rPr lang="en-US" dirty="0"/>
                  <a:t>CO</a:t>
                </a:r>
                <a:r>
                  <a:rPr lang="en-US" baseline="-25000" dirty="0"/>
                  <a:t>2</a:t>
                </a:r>
                <a:r>
                  <a:rPr lang="en-US" dirty="0"/>
                  <a:t> + 4 H</a:t>
                </a:r>
                <a:r>
                  <a:rPr lang="en-US" baseline="-25000" dirty="0"/>
                  <a:t>2</a:t>
                </a:r>
                <a:r>
                  <a:rPr lang="en-US" dirty="0"/>
                  <a:t> -&gt; CH</a:t>
                </a:r>
                <a:r>
                  <a:rPr lang="en-US" baseline="-25000" dirty="0"/>
                  <a:t>4</a:t>
                </a:r>
                <a:r>
                  <a:rPr lang="en-US" dirty="0"/>
                  <a:t> + 2 H</a:t>
                </a:r>
                <a:r>
                  <a:rPr lang="en-US" baseline="-25000" dirty="0"/>
                  <a:t>2</a:t>
                </a:r>
                <a:r>
                  <a:rPr lang="en-US" dirty="0"/>
                  <a:t>0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:endParaRPr lang="en-US" dirty="0"/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/>
                        </a:rPr>
                        <m:t>MPR</m:t>
                      </m:r>
                      <m:r>
                        <a:rPr lang="de-DE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CH</m:t>
                              </m:r>
                              <m:r>
                                <a:rPr lang="de-DE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reactor</m:t>
                              </m:r>
                            </m:sub>
                          </m:sSub>
                          <m:r>
                            <a:rPr lang="de-DE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20000"/>
                </a:pPr>
                <a:endParaRPr lang="en-US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6" y="476672"/>
                <a:ext cx="7650860" cy="3997633"/>
              </a:xfrm>
              <a:prstGeom prst="rect">
                <a:avLst/>
              </a:prstGeom>
              <a:blipFill rotWithShape="1">
                <a:blip r:embed="rId4"/>
                <a:stretch>
                  <a:fillRect l="-119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305516" y="2924944"/>
            <a:ext cx="2394276" cy="432048"/>
          </a:xfrm>
          <a:prstGeom prst="rect">
            <a:avLst/>
          </a:prstGeom>
          <a:solidFill>
            <a:schemeClr val="bg1">
              <a:alpha val="18000"/>
            </a:schemeClr>
          </a:solidFill>
          <a:ln w="6350">
            <a:solidFill>
              <a:srgbClr val="4F81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06000" y="3501008"/>
            <a:ext cx="2394000" cy="720080"/>
          </a:xfrm>
          <a:prstGeom prst="rect">
            <a:avLst/>
          </a:prstGeom>
          <a:solidFill>
            <a:schemeClr val="bg1">
              <a:alpha val="18000"/>
            </a:schemeClr>
          </a:solidFill>
          <a:ln w="6350">
            <a:solidFill>
              <a:srgbClr val="4F81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516216" y="1"/>
            <a:ext cx="2627784" cy="6597352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685566"/>
                  </p:ext>
                </p:extLst>
              </p:nvPr>
            </p:nvGraphicFramePr>
            <p:xfrm>
              <a:off x="292247" y="1228305"/>
              <a:ext cx="4247870" cy="458916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068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7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lab-scale reactor</a:t>
                          </a:r>
                          <a:endParaRPr lang="de-DE" sz="1700" b="1" dirty="0">
                            <a:effectLst/>
                          </a:endParaRPr>
                        </a:p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(experimental evaluation)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05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reactor volume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5 L 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2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p(reactor)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1–3.6 bar(a)</a:t>
                          </a:r>
                          <a:endParaRPr lang="de-DE" sz="1700" b="1" dirty="0">
                            <a:effectLst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Temperature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ca. 65°C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37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MPR (nominal)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8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7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7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b="1" i="1">
                                          <a:effectLst/>
                                          <a:latin typeface="Cambria Math"/>
                                        </a:rPr>
                                        <m:t>𝑵</m:t>
                                      </m:r>
                                      <m:sSup>
                                        <m:sSupPr>
                                          <m:ctrlPr>
                                            <a:rPr lang="de-DE" sz="17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1" i="1">
                                              <a:effectLst/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p>
                                          <m:r>
                                            <a:rPr lang="en-US" sz="1700" b="1" i="1">
                                              <a:effectLst/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1700" b="1" i="1">
                                          <a:effectLst/>
                                          <a:latin typeface="Cambria Math"/>
                                        </a:rPr>
                                        <m:t>𝑪𝑯</m:t>
                                      </m:r>
                                      <m:r>
                                        <a:rPr lang="en-US" sz="1700" b="1" i="1">
                                          <a:effectLst/>
                                          <a:latin typeface="Cambria Math"/>
                                        </a:rPr>
                                        <m:t>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7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de-DE" sz="17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1" i="1">
                                              <a:effectLst/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p>
                                          <m:r>
                                            <a:rPr lang="en-US" sz="1700" b="1" i="1">
                                              <a:effectLst/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1700" b="1" i="1">
                                          <a:effectLst/>
                                          <a:latin typeface="Cambria Math"/>
                                        </a:rPr>
                                        <m:t>𝑹</m:t>
                                      </m:r>
                                    </m:sub>
                                  </m:sSub>
                                  <m:r>
                                    <a:rPr lang="en-US" sz="1700" b="1">
                                      <a:effectLst/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en-US" sz="1700" b="1" i="1">
                                      <a:effectLst/>
                                      <a:latin typeface="Cambria Math"/>
                                    </a:rPr>
                                    <m:t>𝒅𝒂𝒚</m:t>
                                  </m:r>
                                </m:den>
                              </m:f>
                            </m:oMath>
                          </a14:m>
                          <a:endParaRPr lang="de-DE" sz="1700" b="1" i="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68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methane concentration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98 vol.-%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power (methane)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17 W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228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recirculation rate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0.3 - 2 L min</a:t>
                          </a:r>
                          <a:r>
                            <a:rPr lang="en-US" sz="1700" b="1" baseline="30000" dirty="0">
                              <a:effectLst/>
                            </a:rPr>
                            <a:t>-1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6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trickles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 err="1">
                              <a:effectLst/>
                            </a:rPr>
                            <a:t>Bioflow</a:t>
                          </a:r>
                          <a:r>
                            <a:rPr lang="en-US" sz="1700" b="1" dirty="0">
                              <a:effectLst/>
                            </a:rPr>
                            <a:t> 9 (RVT)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3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operation mode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semi-batch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685566"/>
                  </p:ext>
                </p:extLst>
              </p:nvPr>
            </p:nvGraphicFramePr>
            <p:xfrm>
              <a:off x="292247" y="1228305"/>
              <a:ext cx="4247870" cy="458916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06843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1794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893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 smtClean="0">
                              <a:effectLst/>
                            </a:rPr>
                            <a:t>lab-scale </a:t>
                          </a:r>
                          <a:r>
                            <a:rPr lang="en-US" sz="1700" b="1" dirty="0">
                              <a:effectLst/>
                            </a:rPr>
                            <a:t>reactor</a:t>
                          </a:r>
                          <a:endParaRPr lang="de-DE" sz="1700" b="1" dirty="0">
                            <a:effectLst/>
                          </a:endParaRPr>
                        </a:p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(experimental evaluation)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305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r</a:t>
                          </a:r>
                          <a:r>
                            <a:rPr lang="en-US" sz="1700" dirty="0" smtClean="0">
                              <a:effectLst/>
                            </a:rPr>
                            <a:t>eactor </a:t>
                          </a:r>
                          <a:r>
                            <a:rPr lang="en-US" sz="1700" dirty="0">
                              <a:effectLst/>
                            </a:rPr>
                            <a:t>volume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5 L 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002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p(reactor</a:t>
                          </a:r>
                          <a:r>
                            <a:rPr lang="en-US" sz="1700" dirty="0" smtClean="0">
                              <a:effectLst/>
                            </a:rPr>
                            <a:t>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 smtClean="0">
                              <a:effectLst/>
                            </a:rPr>
                            <a:t>1–3.6 </a:t>
                          </a:r>
                          <a:r>
                            <a:rPr lang="en-US" sz="1700" b="1" dirty="0">
                              <a:effectLst/>
                            </a:rPr>
                            <a:t>bar(a</a:t>
                          </a:r>
                          <a:r>
                            <a:rPr lang="en-US" sz="1700" b="1" dirty="0" smtClean="0">
                              <a:effectLst/>
                            </a:rPr>
                            <a:t>)</a:t>
                          </a:r>
                          <a:endParaRPr lang="de-DE" sz="1700" b="1" dirty="0">
                            <a:effectLst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7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Temperature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ca. 65°C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6337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MPR (nominal)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94972" t="-32211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4068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m</a:t>
                          </a:r>
                          <a:r>
                            <a:rPr lang="en-US" sz="1700" dirty="0" smtClean="0">
                              <a:effectLst/>
                            </a:rPr>
                            <a:t>ethane </a:t>
                          </a:r>
                          <a:r>
                            <a:rPr lang="en-US" sz="1700" dirty="0">
                              <a:effectLst/>
                            </a:rPr>
                            <a:t>concentration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98 vol.-%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power (methane)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17 W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4228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 smtClean="0">
                              <a:effectLst/>
                            </a:rPr>
                            <a:t>recirculation </a:t>
                          </a:r>
                          <a:r>
                            <a:rPr lang="en-US" sz="1700" dirty="0">
                              <a:effectLst/>
                            </a:rPr>
                            <a:t>rate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0.3 - 2 L min</a:t>
                          </a:r>
                          <a:r>
                            <a:rPr lang="en-US" sz="1700" b="1" baseline="30000" dirty="0">
                              <a:effectLst/>
                            </a:rPr>
                            <a:t>-1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  <a:tr h="416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trickles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 err="1">
                              <a:effectLst/>
                            </a:rPr>
                            <a:t>Bioflow</a:t>
                          </a:r>
                          <a:r>
                            <a:rPr lang="en-US" sz="1700" b="1" dirty="0">
                              <a:effectLst/>
                            </a:rPr>
                            <a:t> 9 (RVT)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9"/>
                      </a:ext>
                    </a:extLst>
                  </a:tr>
                  <a:tr h="33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o</a:t>
                          </a:r>
                          <a:r>
                            <a:rPr lang="en-US" sz="1700" dirty="0" smtClean="0">
                              <a:effectLst/>
                            </a:rPr>
                            <a:t>peration </a:t>
                          </a:r>
                          <a:r>
                            <a:rPr lang="en-US" sz="1700" dirty="0">
                              <a:effectLst/>
                            </a:rPr>
                            <a:t>mode</a:t>
                          </a:r>
                          <a:endParaRPr lang="de-DE" sz="17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9525" marB="0" anchor="ctr"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90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b="1" dirty="0">
                              <a:effectLst/>
                            </a:rPr>
                            <a:t>semi-batch</a:t>
                          </a:r>
                          <a:endParaRPr lang="de-DE" sz="17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feld 2"/>
          <p:cNvSpPr txBox="1"/>
          <p:nvPr/>
        </p:nvSpPr>
        <p:spPr bwMode="auto">
          <a:xfrm>
            <a:off x="292247" y="476672"/>
            <a:ext cx="6539030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The Lab-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Scale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Trickle-Bed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Reactor</a:t>
            </a:r>
            <a:endParaRPr lang="de-DE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19672" y="1093075"/>
            <a:ext cx="2627784" cy="18954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 rot="5400000">
            <a:off x="4067944" y="260648"/>
            <a:ext cx="2232248" cy="315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6213" indent="-176213" algn="l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sz="1800" dirty="0" err="1">
              <a:solidFill>
                <a:schemeClr val="tx1"/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6084168" y="6311649"/>
            <a:ext cx="1944216" cy="3874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1400" dirty="0">
                <a:solidFill>
                  <a:srgbClr val="376092"/>
                </a:solidFill>
              </a:rPr>
              <a:t>l</a:t>
            </a:r>
            <a:r>
              <a:rPr lang="de-DE" sz="1400" dirty="0">
                <a:solidFill>
                  <a:srgbClr val="376092"/>
                </a:solidFill>
                <a:effectLst/>
              </a:rPr>
              <a:t>ab-</a:t>
            </a:r>
            <a:r>
              <a:rPr lang="de-DE" sz="1400" dirty="0" err="1">
                <a:solidFill>
                  <a:srgbClr val="376092"/>
                </a:solidFill>
                <a:effectLst/>
              </a:rPr>
              <a:t>scale</a:t>
            </a:r>
            <a:r>
              <a:rPr lang="de-DE" sz="1400" dirty="0">
                <a:solidFill>
                  <a:srgbClr val="376092"/>
                </a:solidFill>
                <a:effectLst/>
              </a:rPr>
              <a:t> </a:t>
            </a:r>
            <a:r>
              <a:rPr lang="de-DE" sz="1400" dirty="0" err="1">
                <a:solidFill>
                  <a:srgbClr val="376092"/>
                </a:solidFill>
                <a:effectLst/>
              </a:rPr>
              <a:t>reactor</a:t>
            </a:r>
            <a:endParaRPr lang="en-US" sz="1400" dirty="0" err="1">
              <a:solidFill>
                <a:srgbClr val="376092"/>
              </a:solidFill>
              <a:effectLst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69FBB94-BF77-4A44-A52A-8B431B4798C0}"/>
              </a:ext>
            </a:extLst>
          </p:cNvPr>
          <p:cNvGrpSpPr>
            <a:grpSpLocks noChangeAspect="1"/>
          </p:cNvGrpSpPr>
          <p:nvPr/>
        </p:nvGrpSpPr>
        <p:grpSpPr>
          <a:xfrm>
            <a:off x="5574881" y="1093075"/>
            <a:ext cx="2707501" cy="5075653"/>
            <a:chOff x="251520" y="476672"/>
            <a:chExt cx="3168352" cy="5939595"/>
          </a:xfrm>
        </p:grpSpPr>
        <p:pic>
          <p:nvPicPr>
            <p:cNvPr id="12" name="Picture 2" descr="X:\2500_Mitarbeiter\25R0_Warmuth\Desktop\Seminar Präsentation\Rieselbettfermenter.jpg">
              <a:extLst>
                <a:ext uri="{FF2B5EF4-FFF2-40B4-BE49-F238E27FC236}">
                  <a16:creationId xmlns:a16="http://schemas.microsoft.com/office/drawing/2014/main" id="{6EE30399-62B6-4AA1-B541-C6B5AD42B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5" t="4718" r="5274" b="4906"/>
            <a:stretch/>
          </p:blipFill>
          <p:spPr bwMode="auto">
            <a:xfrm>
              <a:off x="251520" y="476672"/>
              <a:ext cx="3168352" cy="59395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B3AAE6B-D06B-46F2-A856-7AD750509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63" b="100000" l="10000" r="9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3" t="8058" r="24228"/>
            <a:stretch/>
          </p:blipFill>
          <p:spPr>
            <a:xfrm rot="14859255">
              <a:off x="2672828" y="919660"/>
              <a:ext cx="251819" cy="266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88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6228184" y="1628800"/>
            <a:ext cx="2679855" cy="3863975"/>
            <a:chOff x="5252152" y="1312346"/>
            <a:chExt cx="2679855" cy="386397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152" y="1312346"/>
              <a:ext cx="2679855" cy="386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7072122" y="1338267"/>
              <a:ext cx="789170" cy="50655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 gases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092278" y="4620734"/>
              <a:ext cx="789170" cy="50655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reactant gases</a:t>
              </a:r>
            </a:p>
          </p:txBody>
        </p:sp>
      </p:grpSp>
      <p:pic>
        <p:nvPicPr>
          <p:cNvPr id="3" name="Grafik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532859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 bwMode="auto">
          <a:xfrm>
            <a:off x="827584" y="5632715"/>
            <a:ext cx="5688632" cy="23054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sz="1800" dirty="0">
                <a:solidFill>
                  <a:schemeClr val="tx1"/>
                </a:solidFill>
                <a:effectLst/>
              </a:rPr>
              <a:t>ethane production rate with high variations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500" dirty="0">
              <a:solidFill>
                <a:schemeClr val="tx1"/>
              </a:solidFill>
              <a:effectLst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	Nearly impossible to find the perfect recirculation rate 	</a:t>
            </a:r>
            <a:endParaRPr lang="en-US" sz="500" dirty="0"/>
          </a:p>
          <a:p>
            <a:pPr lvl="1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	Reason for variations: steel?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200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395536" y="476672"/>
            <a:ext cx="9144000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Results Of The 5 Liter Trickle-Bed Reactor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1331640" y="6093296"/>
            <a:ext cx="360040" cy="144016"/>
          </a:xfrm>
          <a:prstGeom prst="rightArrow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 nach rechts 7"/>
          <p:cNvSpPr/>
          <p:nvPr/>
        </p:nvSpPr>
        <p:spPr>
          <a:xfrm>
            <a:off x="1331640" y="6381328"/>
            <a:ext cx="360040" cy="144016"/>
          </a:xfrm>
          <a:prstGeom prst="rightArrow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 bwMode="auto">
          <a:xfrm>
            <a:off x="467544" y="1196752"/>
            <a:ext cx="5976664" cy="18722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Pressure dependence was proved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endParaRPr lang="en-US" sz="500" dirty="0"/>
          </a:p>
          <a:p>
            <a:pPr lvl="1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	higher pressure improves the methane production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Dependence on the recirculation rate was examined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The optimization of the recirculation rate would increase the reactor performance due to better dissolving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Pfeil nach rechts 8">
            <a:extLst>
              <a:ext uri="{FF2B5EF4-FFF2-40B4-BE49-F238E27FC236}">
                <a16:creationId xmlns:a16="http://schemas.microsoft.com/office/drawing/2014/main" id="{960C374A-E157-4817-A715-38C5CC4A569B}"/>
              </a:ext>
            </a:extLst>
          </p:cNvPr>
          <p:cNvSpPr/>
          <p:nvPr/>
        </p:nvSpPr>
        <p:spPr>
          <a:xfrm>
            <a:off x="971600" y="1673579"/>
            <a:ext cx="360040" cy="144016"/>
          </a:xfrm>
          <a:prstGeom prst="rightArrow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516216" y="2203715"/>
            <a:ext cx="2627784" cy="439363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-2625408" y="334263"/>
            <a:ext cx="4248472" cy="59766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683568" y="476672"/>
            <a:ext cx="7632848" cy="592926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New Project ORBIT – More Than An Up-Scale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u="sng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u="sng" dirty="0">
                <a:solidFill>
                  <a:schemeClr val="tx1"/>
                </a:solidFill>
                <a:effectLst/>
              </a:rPr>
              <a:t>Project partners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6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u="sng" dirty="0"/>
              <a:t>Focus of the project: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400" u="sng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sz="1800" dirty="0">
                <a:solidFill>
                  <a:schemeClr val="tx1"/>
                </a:solidFill>
                <a:effectLst/>
              </a:rPr>
              <a:t>imulation of the trickle-bed reactor with ASPEN Plus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onstruction of a 50-liter trickle-bed reactor with an optimized reactor design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sz="1800" dirty="0">
                <a:solidFill>
                  <a:schemeClr val="tx1"/>
                </a:solidFill>
                <a:effectLst/>
              </a:rPr>
              <a:t>ully automated and CE-certified reactor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Experiments in Nuremberg und Regensburg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Trickle studies and selection of microorganisms in Regensburg (OTH &amp; UR)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Integration of the reactor at the PTG-Location </a:t>
            </a:r>
            <a:r>
              <a:rPr lang="en-US" sz="2000" dirty="0" err="1"/>
              <a:t>Ibbenbüren</a:t>
            </a:r>
            <a:r>
              <a:rPr lang="en-US" sz="2000" dirty="0"/>
              <a:t> (</a:t>
            </a:r>
            <a:r>
              <a:rPr lang="en-US" sz="2000" dirty="0" err="1"/>
              <a:t>electrolyzer</a:t>
            </a:r>
            <a:r>
              <a:rPr lang="en-US" sz="2000" dirty="0"/>
              <a:t> and DP16 gas grid)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CFD-Simulation for further upgrade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Weidlich\Downloads\ME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5885"/>
            <a:ext cx="1260368" cy="2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idlich\Downloads\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9" y="1926953"/>
            <a:ext cx="934789" cy="4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eidlich\Downloads\DVGW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9" y="1808555"/>
            <a:ext cx="792398" cy="3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eidlich\Downloads\EC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48" y="1835079"/>
            <a:ext cx="1509727" cy="5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eidlich\Downloads\OTH-FENES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14884"/>
            <a:ext cx="936104" cy="3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Weidlich\Downloads\MP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5246"/>
            <a:ext cx="798472" cy="5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1465689"/>
            <a:ext cx="144487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516216" y="2140902"/>
            <a:ext cx="2627784" cy="439363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395536" y="620688"/>
            <a:ext cx="4248472" cy="58326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321663" y="1124744"/>
            <a:ext cx="4250337" cy="2448911"/>
          </a:xfrm>
          <a:prstGeom prst="rect">
            <a:avLst/>
          </a:prstGeom>
          <a:ln>
            <a:solidFill>
              <a:srgbClr val="376092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Option A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High liquid volume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Trickle bed for the absorption, </a:t>
            </a:r>
            <a:r>
              <a:rPr lang="en-US" u="sng" dirty="0"/>
              <a:t>not</a:t>
            </a:r>
            <a:r>
              <a:rPr lang="en-US" dirty="0"/>
              <a:t> for the reaction 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0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u="sng" dirty="0"/>
              <a:t>Useful if: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Amount of microorganisms is the bottle neck (absorption goes quickly)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0" y="576065"/>
            <a:ext cx="9144000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Reactor Concept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4644008" y="1124744"/>
            <a:ext cx="4250337" cy="2448911"/>
          </a:xfrm>
          <a:prstGeom prst="rect">
            <a:avLst/>
          </a:prstGeom>
          <a:ln>
            <a:solidFill>
              <a:srgbClr val="376092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Option B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Large trickle bed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Trickle bed for the absorption </a:t>
            </a:r>
            <a:r>
              <a:rPr lang="en-US" u="sng" dirty="0"/>
              <a:t>and</a:t>
            </a:r>
            <a:r>
              <a:rPr lang="en-US" dirty="0"/>
              <a:t> for the reaction 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000" dirty="0">
              <a:solidFill>
                <a:schemeClr val="tx1"/>
              </a:solidFill>
              <a:effectLst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u="sng" dirty="0"/>
              <a:t>Useful if:	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Absorption is the bottle neck (reaction goes quickly)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7" name="Grafik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17" y="3601680"/>
            <a:ext cx="4886182" cy="2923664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</p:pic>
    </p:spTree>
    <p:extLst>
      <p:ext uri="{BB962C8B-B14F-4D97-AF65-F5344CB8AC3E}">
        <p14:creationId xmlns:p14="http://schemas.microsoft.com/office/powerpoint/2010/main" val="42605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feld 79"/>
          <p:cNvSpPr txBox="1"/>
          <p:nvPr/>
        </p:nvSpPr>
        <p:spPr bwMode="auto">
          <a:xfrm>
            <a:off x="515816" y="5163590"/>
            <a:ext cx="8064896" cy="16561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dirty="0"/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048" name="Textfeld 2047"/>
          <p:cNvSpPr txBox="1"/>
          <p:nvPr/>
        </p:nvSpPr>
        <p:spPr bwMode="auto">
          <a:xfrm>
            <a:off x="5508104" y="4920751"/>
            <a:ext cx="3131980" cy="6146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b="1" dirty="0">
                <a:solidFill>
                  <a:srgbClr val="376092"/>
                </a:solidFill>
                <a:effectLst/>
              </a:rPr>
              <a:t>Result</a:t>
            </a:r>
          </a:p>
          <a:p>
            <a:pPr algn="ctr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b="1" dirty="0"/>
              <a:t>Nearly no influence of h/d</a:t>
            </a:r>
            <a:endParaRPr lang="en-US" sz="1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456444" y="576065"/>
            <a:ext cx="8687556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Calculation Of The Best Height-To-Diameter Ratio (h/d)</a:t>
            </a:r>
          </a:p>
        </p:txBody>
      </p:sp>
      <p:sp>
        <p:nvSpPr>
          <p:cNvPr id="32" name="Textfeld 31"/>
          <p:cNvSpPr txBox="1"/>
          <p:nvPr/>
        </p:nvSpPr>
        <p:spPr bwMode="auto">
          <a:xfrm>
            <a:off x="456444" y="1133654"/>
            <a:ext cx="649182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dirty="0"/>
              <a:t>Development of a differential elements model (MATLAB):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endParaRPr lang="en-US" sz="1000" dirty="0"/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500.000 horizontal differential elements  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For each horizontal element: first absorption and then reaction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Mass transfer coefficient of the absorption is calculated 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Reaction kinetics are estimated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Influences are analyzed by a parametric study</a:t>
            </a:r>
          </a:p>
          <a:p>
            <a:pPr marL="285750" indent="-285750" algn="l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6" y="3356992"/>
            <a:ext cx="8309568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516216" y="2140902"/>
            <a:ext cx="2627784" cy="4393637"/>
          </a:xfrm>
          <a:prstGeom prst="rect">
            <a:avLst/>
          </a:prstGeom>
          <a:solidFill>
            <a:srgbClr val="F3F7F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52" y="1312346"/>
            <a:ext cx="2679855" cy="3863975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2346"/>
            <a:ext cx="4064000" cy="3863975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 bwMode="auto">
          <a:xfrm>
            <a:off x="899592" y="5373216"/>
            <a:ext cx="7032414" cy="10352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sz="1800" dirty="0">
                <a:solidFill>
                  <a:schemeClr val="tx1"/>
                </a:solidFill>
                <a:effectLst/>
              </a:rPr>
              <a:t>igher pressure leads to a better performance</a:t>
            </a:r>
          </a:p>
          <a:p>
            <a:pPr marL="285750" indent="-285750" algn="l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a high concentration of methane is difficult to reach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1312347"/>
            <a:ext cx="839727" cy="73010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092279" y="4446214"/>
            <a:ext cx="839727" cy="73010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72122" y="1338267"/>
            <a:ext cx="789170" cy="506557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product gases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78" y="4605045"/>
            <a:ext cx="789170" cy="506557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reactant gases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1923976" y="4904773"/>
            <a:ext cx="2592288" cy="20682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methane concentration</a:t>
            </a:r>
          </a:p>
        </p:txBody>
      </p:sp>
      <p:sp>
        <p:nvSpPr>
          <p:cNvPr id="14" name="Rechteck 13"/>
          <p:cNvSpPr/>
          <p:nvPr/>
        </p:nvSpPr>
        <p:spPr>
          <a:xfrm rot="16200000">
            <a:off x="-156988" y="2924944"/>
            <a:ext cx="2592289" cy="43204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reactor height in m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899592" y="548680"/>
            <a:ext cx="6624736" cy="6916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buSzPct val="120000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The MATLAB-Model</a:t>
            </a:r>
            <a:endParaRPr lang="en-US" sz="2400" b="1" dirty="0" err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VT Präsentationsvorlage_20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Karl EW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/>
      <a:bodyPr vert="horz" wrap="square" lIns="91440" tIns="45720" rIns="91440" bIns="45720" rtlCol="0">
        <a:noAutofit/>
      </a:bodyPr>
      <a:lstStyle>
        <a:defPPr marL="176213" indent="-176213" algn="l">
          <a:buClr>
            <a:schemeClr val="accent1">
              <a:lumMod val="75000"/>
            </a:schemeClr>
          </a:buClr>
          <a:buSzPct val="120000"/>
          <a:buFont typeface="Arial" pitchFamily="34" charset="0"/>
          <a:buChar char="•"/>
          <a:defRPr sz="1800" dirty="0" err="1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VT Präsentationsvorlage_2017 (neue Homepage)" id="{E8366B91-F761-48B7-8D04-907AFB7C22FD}" vid="{C15AAD23-C067-480C-9B37-2D2F820DDF1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EVT Präsentationsvorlage_2017</Template>
  <TotalTime>0</TotalTime>
  <Words>776</Words>
  <Application>Microsoft Office PowerPoint</Application>
  <PresentationFormat>Bildschirmpräsentation (4:3)</PresentationFormat>
  <Paragraphs>242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EVT Präsentationsvorlage_2017</vt:lpstr>
      <vt:lpstr>Biological Methanation in a Trickle-Bed Reactor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Weidlich</dc:creator>
  <cp:lastModifiedBy>Diana Schelchshorn</cp:lastModifiedBy>
  <cp:revision>152</cp:revision>
  <dcterms:created xsi:type="dcterms:W3CDTF">2018-04-16T12:42:41Z</dcterms:created>
  <dcterms:modified xsi:type="dcterms:W3CDTF">2018-06-27T09:24:27Z</dcterms:modified>
</cp:coreProperties>
</file>